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4" d="100"/>
          <a:sy n="74" d="100"/>
        </p:scale>
        <p:origin x="1248"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361336" cy="646331"/>
          </a:xfrm>
          <a:prstGeom prst="rect">
            <a:avLst/>
          </a:prstGeom>
          <a:noFill/>
        </p:spPr>
        <p:txBody>
          <a:bodyPr wrap="square" lIns="91440" tIns="45720" rIns="91440" bIns="45720" rtlCol="0" anchor="t">
            <a:spAutoFit/>
          </a:bodyPr>
          <a:lstStyle/>
          <a:p>
            <a:r>
              <a:rPr lang="en-US" dirty="0" smtClean="0">
                <a:solidFill>
                  <a:schemeClr val="bg2"/>
                </a:solidFill>
                <a:latin typeface="Abadi" panose="020B0604020104020204" pitchFamily="34" charset="0"/>
                <a:ea typeface="SF Pro" pitchFamily="2" charset="0"/>
                <a:cs typeface="SF Pro" pitchFamily="2" charset="0"/>
              </a:rPr>
              <a:t>R. SANTHOSH KUMAR</a:t>
            </a:r>
          </a:p>
          <a:p>
            <a:r>
              <a:rPr lang="en-US" dirty="0" smtClean="0">
                <a:solidFill>
                  <a:schemeClr val="bg2"/>
                </a:solidFill>
                <a:latin typeface="Abadi" panose="020B0604020104020204" pitchFamily="34" charset="0"/>
                <a:ea typeface="SF Pro" pitchFamily="2" charset="0"/>
                <a:cs typeface="SF Pro" pitchFamily="2" charset="0"/>
              </a:rPr>
              <a:t>12 / 03 / 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https://github.com/Santhosh-Kumar-02/spacex-pj/blob/main/Data%20Wrangling.ipynb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70010" y="1495703"/>
            <a:ext cx="4987333"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smtClean="0">
              <a:solidFill>
                <a:schemeClr val="accent3">
                  <a:lumMod val="25000"/>
                </a:schemeClr>
              </a:solidFill>
              <a:latin typeface="Abadi" panose="020B0604020104020204" pitchFamily="34" charset="0"/>
            </a:endParaRPr>
          </a:p>
          <a:p>
            <a:endParaRPr lang="en-US" dirty="0"/>
          </a:p>
        </p:txBody>
      </p:sp>
      <p:sp>
        <p:nvSpPr>
          <p:cNvPr id="8"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https://github.com/Santhosh-Kumar-02/spacex-pj/blob/main/EDA%20with%20Data%20Visualization.ipynb</a:t>
            </a:r>
            <a:endParaRPr lang="en-US" dirty="0"/>
          </a:p>
        </p:txBody>
      </p:sp>
      <p:pic>
        <p:nvPicPr>
          <p:cNvPr id="9" name="Picture 8">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10" name="Picture 9">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0" y="1396721"/>
            <a:ext cx="9745589" cy="476119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a:rPr>
              <a:t>We loaded the </a:t>
            </a:r>
            <a:r>
              <a:rPr lang="en-US" sz="2200" dirty="0" err="1" smtClean="0">
                <a:solidFill>
                  <a:schemeClr val="accent3">
                    <a:lumMod val="25000"/>
                  </a:schemeClr>
                </a:solidFill>
                <a:latin typeface="Abadi"/>
              </a:rPr>
              <a:t>SpaceX</a:t>
            </a:r>
            <a:r>
              <a:rPr lang="en-US" sz="2200" dirty="0" smtClean="0">
                <a:solidFill>
                  <a:schemeClr val="accent3">
                    <a:lumMod val="25000"/>
                  </a:schemeClr>
                </a:solidFill>
                <a:latin typeface="Abadi"/>
              </a:rPr>
              <a:t> dataset into a PostgreSQL database without leaving the </a:t>
            </a:r>
            <a:r>
              <a:rPr lang="en-US" sz="2200" dirty="0" err="1" smtClean="0">
                <a:solidFill>
                  <a:schemeClr val="accent3">
                    <a:lumMod val="25000"/>
                  </a:schemeClr>
                </a:solidFill>
                <a:latin typeface="Abadi"/>
              </a:rPr>
              <a:t>jupyter</a:t>
            </a:r>
            <a:r>
              <a:rPr lang="en-US" sz="2200" dirty="0" smtClean="0">
                <a:solidFill>
                  <a:schemeClr val="accent3">
                    <a:lumMod val="25000"/>
                  </a:schemeClr>
                </a:solidFill>
                <a:latin typeface="Abadi"/>
              </a:rPr>
              <a:t> notebook.</a:t>
            </a:r>
          </a:p>
          <a:p>
            <a:pPr>
              <a:lnSpc>
                <a:spcPct val="100000"/>
              </a:lnSpc>
              <a:spcBef>
                <a:spcPts val="1400"/>
              </a:spcBef>
            </a:pPr>
            <a:r>
              <a:rPr lang="en-US" sz="2200" dirty="0" smtClean="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smtClean="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smtClean="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smtClean="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smtClean="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smtClean="0">
                <a:solidFill>
                  <a:schemeClr val="bg2">
                    <a:lumMod val="50000"/>
                  </a:schemeClr>
                </a:solidFill>
                <a:latin typeface="Abadi"/>
              </a:rPr>
              <a:t>The failed landing outcomes in drone ship, their booster version and launch site names.</a:t>
            </a:r>
            <a:endParaRPr lang="en-US" sz="2200" dirty="0" smtClean="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a:rPr>
              <a:t>The link to the notebook </a:t>
            </a:r>
            <a:r>
              <a:rPr lang="en-US" sz="2200" dirty="0">
                <a:solidFill>
                  <a:schemeClr val="accent3">
                    <a:lumMod val="25000"/>
                  </a:schemeClr>
                </a:solidFill>
                <a:latin typeface="Abadi"/>
              </a:rPr>
              <a:t>is https://github.com/Santhosh-Kumar-02/spacex-pj/blob/main/EDA%20with%20SQL.ipynb</a:t>
            </a:r>
            <a:endParaRPr lang="en-US" sz="2200" dirty="0" smtClean="0">
              <a:solidFill>
                <a:srgbClr val="1C7DDB"/>
              </a:solidFill>
              <a:latin typeface="Abadi"/>
            </a:endParaRPr>
          </a:p>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a:endParaRPr>
          </a:p>
          <a:p>
            <a:pPr marL="0" indent="0">
              <a:lnSpc>
                <a:spcPct val="100000"/>
              </a:lnSpc>
              <a:spcBef>
                <a:spcPts val="1400"/>
              </a:spcBef>
              <a:buFont typeface="Arial" panose="020B0604020202020204" pitchFamily="34" charset="0"/>
              <a:buNone/>
            </a:pPr>
            <a:endParaRPr lang="en-US" sz="22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endParaRPr lang="en-US" dirty="0" smtClean="0"/>
          </a:p>
          <a:p>
            <a:endParaRPr lang="en-US" dirty="0" smtClean="0"/>
          </a:p>
          <a:p>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838200" y="1507253"/>
            <a:ext cx="10515600" cy="47191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smtClean="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smtClean="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smtClean="0">
                <a:solidFill>
                  <a:schemeClr val="bg2">
                    <a:lumMod val="50000"/>
                  </a:schemeClr>
                </a:solidFill>
                <a:latin typeface="Abadi" panose="020B0604020104020204" pitchFamily="34" charset="0"/>
              </a:rPr>
              <a:t>Do launch sites keep certain distance away from cities.</a:t>
            </a:r>
          </a:p>
          <a:p>
            <a:endParaRPr lang="en-US" dirty="0" smtClean="0"/>
          </a:p>
          <a:p>
            <a:endParaRPr lang="en-US"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1031267" y="1825625"/>
            <a:ext cx="9745589" cy="328898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built an interactive dashboard with </a:t>
            </a:r>
            <a:r>
              <a:rPr lang="en-US" sz="2200" dirty="0" err="1" smtClean="0">
                <a:solidFill>
                  <a:schemeClr val="accent3">
                    <a:lumMod val="25000"/>
                  </a:schemeClr>
                </a:solidFill>
                <a:latin typeface="Abadi" panose="020B0604020104020204" pitchFamily="34" charset="0"/>
              </a:rPr>
              <a:t>Plotly</a:t>
            </a:r>
            <a:r>
              <a:rPr lang="en-US" sz="2200" dirty="0" smtClean="0">
                <a:solidFill>
                  <a:schemeClr val="accent3">
                    <a:lumMod val="25000"/>
                  </a:schemeClr>
                </a:solidFill>
                <a:latin typeface="Abadi" panose="020B0604020104020204" pitchFamily="34" charset="0"/>
              </a:rPr>
              <a:t> dash</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smtClean="0">
                <a:solidFill>
                  <a:schemeClr val="accent3">
                    <a:lumMod val="25000"/>
                  </a:schemeClr>
                </a:solidFill>
                <a:latin typeface="Abadi"/>
              </a:rPr>
              <a:t>The link to the notebook </a:t>
            </a:r>
            <a:r>
              <a:rPr lang="en-US" sz="2200" dirty="0">
                <a:solidFill>
                  <a:schemeClr val="accent3">
                    <a:lumMod val="25000"/>
                  </a:schemeClr>
                </a:solidFill>
                <a:latin typeface="Abadi"/>
              </a:rPr>
              <a:t>is https://github.com/Santhosh-Kumar-02/spacex-pj/blob/main/app.py</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0" y="1836016"/>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loaded the data using </a:t>
            </a:r>
            <a:r>
              <a:rPr lang="en-US" sz="2200" dirty="0" err="1" smtClean="0">
                <a:solidFill>
                  <a:schemeClr val="accent3">
                    <a:lumMod val="25000"/>
                  </a:schemeClr>
                </a:solidFill>
                <a:latin typeface="Abadi" panose="020B0604020104020204" pitchFamily="34" charset="0"/>
              </a:rPr>
              <a:t>numpy</a:t>
            </a:r>
            <a:r>
              <a:rPr lang="en-US" sz="2200" dirty="0" smtClean="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built different machine learning models and tune different </a:t>
            </a:r>
            <a:r>
              <a:rPr lang="en-US" sz="2200" dirty="0" err="1" smtClean="0">
                <a:solidFill>
                  <a:schemeClr val="accent3">
                    <a:lumMod val="25000"/>
                  </a:schemeClr>
                </a:solidFill>
                <a:latin typeface="Abadi" panose="020B0604020104020204" pitchFamily="34" charset="0"/>
              </a:rPr>
              <a:t>hyperparameters</a:t>
            </a:r>
            <a:r>
              <a:rPr lang="en-US" sz="2200" dirty="0" smtClean="0">
                <a:solidFill>
                  <a:schemeClr val="accent3">
                    <a:lumMod val="25000"/>
                  </a:schemeClr>
                </a:solidFill>
                <a:latin typeface="Abadi" panose="020B0604020104020204" pitchFamily="34" charset="0"/>
              </a:rPr>
              <a:t> using </a:t>
            </a:r>
            <a:r>
              <a:rPr lang="en-US" sz="2200" dirty="0" err="1" smtClean="0">
                <a:solidFill>
                  <a:schemeClr val="accent3">
                    <a:lumMod val="25000"/>
                  </a:schemeClr>
                </a:solidFill>
                <a:latin typeface="Abadi" panose="020B0604020104020204" pitchFamily="34" charset="0"/>
              </a:rPr>
              <a:t>GridSearchCV</a:t>
            </a:r>
            <a:r>
              <a:rPr lang="en-US" sz="2200" dirty="0" smtClean="0">
                <a:solidFill>
                  <a:schemeClr val="accent3">
                    <a:lumMod val="25000"/>
                  </a:schemeClr>
                </a:solidFill>
                <a:latin typeface="Abadi" panose="020B0604020104020204" pitchFamily="34" charset="0"/>
              </a:rPr>
              <a:t>.</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smtClean="0">
                <a:solidFill>
                  <a:schemeClr val="accent3">
                    <a:lumMod val="25000"/>
                  </a:schemeClr>
                </a:solidFill>
                <a:latin typeface="Abadi"/>
              </a:rPr>
              <a:t>The link to the notebook </a:t>
            </a:r>
            <a:r>
              <a:rPr lang="en-US" sz="2200" dirty="0">
                <a:solidFill>
                  <a:schemeClr val="accent3">
                    <a:lumMod val="25000"/>
                  </a:schemeClr>
                </a:solidFill>
                <a:latin typeface="Abadi"/>
              </a:rPr>
              <a:t>is https://github.com/Santhosh-Kumar-02/spacex-pj/blob/main/Machine%20Learning%20Prediction.ipynb</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864972" y="20574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3"/>
          <a:stretch>
            <a:fillRect/>
          </a:stretch>
        </p:blipFill>
        <p:spPr>
          <a:xfrm>
            <a:off x="3847719" y="2213251"/>
            <a:ext cx="6872235" cy="240675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smtClean="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7" name="Picture 6">
            <a:extLst>
              <a:ext uri="{FF2B5EF4-FFF2-40B4-BE49-F238E27FC236}">
                <a16:creationId xmlns:a16="http://schemas.microsoft.com/office/drawing/2014/main" id="{5D079B70-0CE8-4E07-ADD8-E302B697715E}"/>
              </a:ext>
            </a:extLst>
          </p:cNvPr>
          <p:cNvPicPr>
            <a:picLocks noChangeAspect="1"/>
          </p:cNvPicPr>
          <p:nvPr/>
        </p:nvPicPr>
        <p:blipFill>
          <a:blip r:embed="rId3"/>
          <a:stretch>
            <a:fillRect/>
          </a:stretch>
        </p:blipFill>
        <p:spPr>
          <a:xfrm>
            <a:off x="4967973" y="2244294"/>
            <a:ext cx="6580559" cy="343926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2069756"/>
            <a:ext cx="1051560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0" y="2057400"/>
            <a:ext cx="10687961"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smtClean="0">
                <a:latin typeface="Abadi" panose="020B0604020104020204" pitchFamily="34" charset="0"/>
              </a:rPr>
              <a:t>From the plot, we can observe that success rate since 2013 kept on increasing till 2020.</a:t>
            </a:r>
          </a:p>
          <a:p>
            <a:pPr>
              <a:spcBef>
                <a:spcPts val="1400"/>
              </a:spcBef>
            </a:pPr>
            <a:endParaRPr lang="en-US" sz="2000" dirty="0"/>
          </a:p>
        </p:txBody>
      </p:sp>
      <p:pic>
        <p:nvPicPr>
          <p:cNvPr id="7" name="Picture 6">
            <a:extLst>
              <a:ext uri="{FF2B5EF4-FFF2-40B4-BE49-F238E27FC236}">
                <a16:creationId xmlns:a16="http://schemas.microsoft.com/office/drawing/2014/main" id="{D504E95A-B6F2-4A67-922F-F513B07630F5}"/>
              </a:ext>
            </a:extLst>
          </p:cNvPr>
          <p:cNvPicPr>
            <a:picLocks noChangeAspect="1"/>
          </p:cNvPicPr>
          <p:nvPr/>
        </p:nvPicPr>
        <p:blipFill>
          <a:blip r:embed="rId3"/>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smtClean="0">
                <a:latin typeface="Abadi" panose="020B0604020104020204" pitchFamily="34" charset="0"/>
              </a:rPr>
              <a:t>We used the key word </a:t>
            </a:r>
            <a:r>
              <a:rPr lang="en-US" sz="2200" b="1" smtClean="0">
                <a:latin typeface="Abadi" panose="020B0604020104020204" pitchFamily="34" charset="0"/>
              </a:rPr>
              <a:t>DISTINCT</a:t>
            </a:r>
            <a:r>
              <a:rPr lang="en-US" sz="2200" smtClean="0">
                <a:latin typeface="Abadi" panose="020B0604020104020204" pitchFamily="34" charset="0"/>
              </a:rPr>
              <a:t> to show only unique launch sites from the SpaceX data.</a:t>
            </a:r>
          </a:p>
          <a:p>
            <a:pPr>
              <a:spcBef>
                <a:spcPts val="1400"/>
              </a:spcBef>
            </a:pPr>
            <a:endParaRPr lang="en-US" sz="2000" dirty="0"/>
          </a:p>
        </p:txBody>
      </p:sp>
      <p:pic>
        <p:nvPicPr>
          <p:cNvPr id="7" name="Picture 6">
            <a:extLst>
              <a:ext uri="{FF2B5EF4-FFF2-40B4-BE49-F238E27FC236}">
                <a16:creationId xmlns:a16="http://schemas.microsoft.com/office/drawing/2014/main" id="{8219A12C-8F7F-48BC-B0D9-9B376D10D35E}"/>
              </a:ext>
            </a:extLst>
          </p:cNvPr>
          <p:cNvPicPr>
            <a:picLocks noChangeAspect="1"/>
          </p:cNvPicPr>
          <p:nvPr/>
        </p:nvPicPr>
        <p:blipFill>
          <a:blip r:embed="rId3"/>
          <a:stretch>
            <a:fillRect/>
          </a:stretch>
        </p:blipFill>
        <p:spPr>
          <a:xfrm>
            <a:off x="5295320" y="2196715"/>
            <a:ext cx="625321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
        <p:nvSpPr>
          <p:cNvPr id="8" name="Content Placeholder 4">
            <a:extLst>
              <a:ext uri="{FF2B5EF4-FFF2-40B4-BE49-F238E27FC236}">
                <a16:creationId xmlns:a16="http://schemas.microsoft.com/office/drawing/2014/main" id="{1B07C49E-AFFC-EC46-8930-E4D428F5F943}"/>
              </a:ext>
            </a:extLst>
          </p:cNvPr>
          <p:cNvSpPr txBox="1">
            <a:spLocks/>
          </p:cNvSpPr>
          <p:nvPr/>
        </p:nvSpPr>
        <p:spPr>
          <a:xfrm>
            <a:off x="770010" y="1825625"/>
            <a:ext cx="10222887" cy="41229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endParaRPr lang="en-US" sz="2200" smtClean="0">
              <a:solidFill>
                <a:schemeClr val="accent3">
                  <a:lumMod val="25000"/>
                </a:schemeClr>
              </a:solidFill>
              <a:latin typeface="Abadi" panose="020B0604020104020204" pitchFamily="34" charset="0"/>
            </a:endParaRPr>
          </a:p>
          <a:p>
            <a:pPr>
              <a:lnSpc>
                <a:spcPct val="100000"/>
              </a:lnSpc>
              <a:spcBef>
                <a:spcPts val="1400"/>
              </a:spcBef>
            </a:pPr>
            <a:r>
              <a:rPr lang="en-US" sz="2200" smtClean="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648931" y="2438400"/>
            <a:ext cx="3505494"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smtClean="0">
                <a:latin typeface="Abadi" panose="020B0604020104020204" pitchFamily="34" charset="0"/>
              </a:rPr>
              <a:t>We calculated the average payload mass carried by booster version F9 v1.1 as 2928.4</a:t>
            </a:r>
          </a:p>
          <a:p>
            <a:pPr>
              <a:spcBef>
                <a:spcPts val="1400"/>
              </a:spcBef>
            </a:pPr>
            <a:endParaRPr lang="en-US" sz="2000" dirty="0"/>
          </a:p>
        </p:txBody>
      </p:sp>
      <p:pic>
        <p:nvPicPr>
          <p:cNvPr id="7" name="Picture 6">
            <a:extLst>
              <a:ext uri="{FF2B5EF4-FFF2-40B4-BE49-F238E27FC236}">
                <a16:creationId xmlns:a16="http://schemas.microsoft.com/office/drawing/2014/main" id="{0AAB3F00-59E3-4E6C-BD22-2D4FB041F6E4}"/>
              </a:ext>
            </a:extLst>
          </p:cNvPr>
          <p:cNvPicPr>
            <a:picLocks noChangeAspect="1"/>
          </p:cNvPicPr>
          <p:nvPr/>
        </p:nvPicPr>
        <p:blipFill>
          <a:blip r:embed="rId3"/>
          <a:stretch>
            <a:fillRect/>
          </a:stretch>
        </p:blipFill>
        <p:spPr>
          <a:xfrm>
            <a:off x="5405862" y="2217937"/>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800" smtClean="0">
                <a:latin typeface="Abadi" panose="020B0604020104020204" pitchFamily="34" charset="0"/>
              </a:rPr>
              <a:t>We observed that the dates of the first successful landing outcome on ground pad was 22</a:t>
            </a:r>
            <a:r>
              <a:rPr lang="en-US" sz="1800" baseline="30000" smtClean="0">
                <a:latin typeface="Abadi" panose="020B0604020104020204" pitchFamily="34" charset="0"/>
              </a:rPr>
              <a:t>nd</a:t>
            </a:r>
            <a:r>
              <a:rPr lang="en-US" sz="1800" smtClean="0">
                <a:latin typeface="Abadi" panose="020B0604020104020204" pitchFamily="34" charset="0"/>
              </a:rPr>
              <a:t> December 2015</a:t>
            </a:r>
            <a:endParaRPr lang="en-US" sz="1800" dirty="0">
              <a:latin typeface="Abadi" panose="020B0604020104020204" pitchFamily="34" charset="0"/>
            </a:endParaRPr>
          </a:p>
        </p:txBody>
      </p:sp>
      <p:pic>
        <p:nvPicPr>
          <p:cNvPr id="7" name="Picture 6">
            <a:extLst>
              <a:ext uri="{FF2B5EF4-FFF2-40B4-BE49-F238E27FC236}">
                <a16:creationId xmlns:a16="http://schemas.microsoft.com/office/drawing/2014/main" id="{D5B751AB-189D-48E0-B627-B1B93BAF0FF7}"/>
              </a:ext>
            </a:extLst>
          </p:cNvPr>
          <p:cNvPicPr>
            <a:picLocks noChangeAspect="1"/>
          </p:cNvPicPr>
          <p:nvPr/>
        </p:nvPicPr>
        <p:blipFill>
          <a:blip r:embed="rId3"/>
          <a:stretch>
            <a:fillRect/>
          </a:stretch>
        </p:blipFill>
        <p:spPr>
          <a:xfrm>
            <a:off x="5295320" y="2716765"/>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8BE87361-909F-45C4-896B-C2764CBD18B5}"/>
              </a:ext>
            </a:extLst>
          </p:cNvPr>
          <p:cNvPicPr>
            <a:picLocks noChangeAspect="1"/>
          </p:cNvPicPr>
          <p:nvPr/>
        </p:nvPicPr>
        <p:blipFill>
          <a:blip r:embed="rId3"/>
          <a:stretch>
            <a:fillRect/>
          </a:stretch>
        </p:blipFill>
        <p:spPr>
          <a:xfrm>
            <a:off x="643467" y="1782981"/>
            <a:ext cx="6253214" cy="4284116"/>
          </a:xfrm>
          <a:prstGeom prst="rect">
            <a:avLst/>
          </a:prstGeom>
        </p:spPr>
      </p:pic>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smtClean="0">
                <a:latin typeface="Abadi" panose="020B0604020104020204" pitchFamily="34" charset="0"/>
              </a:rPr>
              <a:t>We used the </a:t>
            </a:r>
            <a:r>
              <a:rPr lang="en-US" sz="2000" b="1" smtClean="0">
                <a:latin typeface="Abadi" panose="020B0604020104020204" pitchFamily="34" charset="0"/>
              </a:rPr>
              <a:t>WHERE</a:t>
            </a:r>
            <a:r>
              <a:rPr lang="en-US" sz="2000" smtClean="0">
                <a:latin typeface="Abadi" panose="020B0604020104020204" pitchFamily="34" charset="0"/>
              </a:rPr>
              <a:t> clause to filter for boosters which have successfully landed on drone ship and applied the </a:t>
            </a:r>
            <a:r>
              <a:rPr lang="en-US" sz="2000" b="1" smtClean="0">
                <a:latin typeface="Abadi" panose="020B0604020104020204" pitchFamily="34" charset="0"/>
              </a:rPr>
              <a:t>AND</a:t>
            </a:r>
            <a:r>
              <a:rPr lang="en-US" sz="2000" smtClean="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5063"/>
            <a:ext cx="4693752" cy="490121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4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14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4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53A167C0-0A91-4A58-8964-1B36C1D5295C}"/>
              </a:ext>
            </a:extLst>
          </p:cNvPr>
          <p:cNvPicPr>
            <a:picLocks noChangeAspect="1"/>
          </p:cNvPicPr>
          <p:nvPr/>
        </p:nvPicPr>
        <p:blipFill>
          <a:blip r:embed="rId3"/>
          <a:stretch>
            <a:fillRect/>
          </a:stretch>
        </p:blipFill>
        <p:spPr>
          <a:xfrm>
            <a:off x="643466" y="1457471"/>
            <a:ext cx="5108891" cy="4633362"/>
          </a:xfrm>
          <a:prstGeom prst="rect">
            <a:avLst/>
          </a:prstGeom>
        </p:spPr>
      </p:pic>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544052" y="1814153"/>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smtClean="0">
                <a:latin typeface="Abadi" panose="020B0604020104020204" pitchFamily="34" charset="0"/>
              </a:rPr>
              <a:t>We used wildcard like ‘%’ to filter for </a:t>
            </a:r>
            <a:r>
              <a:rPr lang="en-US" sz="2000" b="1" smtClean="0">
                <a:latin typeface="Abadi" panose="020B0604020104020204" pitchFamily="34" charset="0"/>
              </a:rPr>
              <a:t>WHERE</a:t>
            </a:r>
            <a:r>
              <a:rPr lang="en-US" sz="2000" smtClean="0">
                <a:latin typeface="Abadi" panose="020B0604020104020204" pitchFamily="34" charset="0"/>
              </a:rPr>
              <a:t> MissionOutcome was a success or a failure. </a:t>
            </a:r>
          </a:p>
          <a:p>
            <a:pPr>
              <a:spcBef>
                <a:spcPts val="1400"/>
              </a:spcBef>
            </a:pPr>
            <a:endParaRPr lang="en-US" sz="2000" dirty="0"/>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862366" y="2194102"/>
            <a:ext cx="3427001" cy="3908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700" smtClean="0">
                <a:latin typeface="Abadi" panose="020B0604020104020204" pitchFamily="34" charset="0"/>
              </a:rPr>
              <a:t>We determined the booster that have carried the maximum payload using a subquery in the </a:t>
            </a:r>
            <a:r>
              <a:rPr lang="en-US" sz="1700" b="1" smtClean="0">
                <a:latin typeface="Abadi" panose="020B0604020104020204" pitchFamily="34" charset="0"/>
              </a:rPr>
              <a:t>WHERE</a:t>
            </a:r>
            <a:r>
              <a:rPr lang="en-US" sz="1700" smtClean="0">
                <a:latin typeface="Abadi" panose="020B0604020104020204" pitchFamily="34" charset="0"/>
              </a:rPr>
              <a:t> clause and the </a:t>
            </a:r>
            <a:r>
              <a:rPr lang="en-US" sz="1700" b="1" smtClean="0">
                <a:latin typeface="Abadi" panose="020B0604020104020204" pitchFamily="34" charset="0"/>
              </a:rPr>
              <a:t>MAX() </a:t>
            </a:r>
            <a:r>
              <a:rPr lang="en-US" sz="1700" smtClean="0">
                <a:latin typeface="Abadi" panose="020B0604020104020204" pitchFamily="34" charset="0"/>
              </a:rPr>
              <a:t>function.</a:t>
            </a:r>
            <a:endParaRPr lang="en-US" sz="1700" dirty="0">
              <a:latin typeface="Abadi" panose="020B0604020104020204" pitchFamily="34" charset="0"/>
            </a:endParaRPr>
          </a:p>
        </p:txBody>
      </p:sp>
      <p:pic>
        <p:nvPicPr>
          <p:cNvPr id="7" name="Picture 6">
            <a:extLst>
              <a:ext uri="{FF2B5EF4-FFF2-40B4-BE49-F238E27FC236}">
                <a16:creationId xmlns:a16="http://schemas.microsoft.com/office/drawing/2014/main" id="{779D4455-44AD-4EE2-AA73-0C30FAE52EB3}"/>
              </a:ext>
            </a:extLst>
          </p:cNvPr>
          <p:cNvPicPr>
            <a:picLocks noChangeAspect="1"/>
          </p:cNvPicPr>
          <p:nvPr/>
        </p:nvPicPr>
        <p:blipFill>
          <a:blip r:embed="rId3"/>
          <a:stretch>
            <a:fillRect/>
          </a:stretch>
        </p:blipFill>
        <p:spPr>
          <a:xfrm>
            <a:off x="5445457" y="963426"/>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0" y="1825625"/>
            <a:ext cx="9745589"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a:rPr>
              <a:t>We used a combinations of the </a:t>
            </a:r>
            <a:r>
              <a:rPr lang="en-US" sz="2200" b="1" smtClean="0">
                <a:solidFill>
                  <a:schemeClr val="accent3">
                    <a:lumMod val="25000"/>
                  </a:schemeClr>
                </a:solidFill>
                <a:latin typeface="Abadi"/>
              </a:rPr>
              <a:t>WHERE</a:t>
            </a:r>
            <a:r>
              <a:rPr lang="en-US" sz="2200" smtClean="0">
                <a:solidFill>
                  <a:schemeClr val="accent3">
                    <a:lumMod val="25000"/>
                  </a:schemeClr>
                </a:solidFill>
                <a:latin typeface="Abadi"/>
              </a:rPr>
              <a:t> clause, </a:t>
            </a:r>
            <a:r>
              <a:rPr lang="en-US" sz="2200" b="1" smtClean="0">
                <a:solidFill>
                  <a:schemeClr val="accent3">
                    <a:lumMod val="25000"/>
                  </a:schemeClr>
                </a:solidFill>
                <a:latin typeface="Abadi"/>
              </a:rPr>
              <a:t>LIKE</a:t>
            </a:r>
            <a:r>
              <a:rPr lang="en-US" sz="2200" smtClean="0">
                <a:solidFill>
                  <a:schemeClr val="accent3">
                    <a:lumMod val="25000"/>
                  </a:schemeClr>
                </a:solidFill>
                <a:latin typeface="Abadi"/>
              </a:rPr>
              <a:t>, </a:t>
            </a:r>
            <a:r>
              <a:rPr lang="en-US" sz="2200" b="1" smtClean="0">
                <a:solidFill>
                  <a:schemeClr val="accent3">
                    <a:lumMod val="25000"/>
                  </a:schemeClr>
                </a:solidFill>
                <a:latin typeface="Abadi"/>
              </a:rPr>
              <a:t>AND</a:t>
            </a:r>
            <a:r>
              <a:rPr lang="en-US" sz="2200" smtClean="0">
                <a:solidFill>
                  <a:schemeClr val="accent3">
                    <a:lumMod val="25000"/>
                  </a:schemeClr>
                </a:solidFill>
                <a:latin typeface="Abadi"/>
              </a:rPr>
              <a:t>, and </a:t>
            </a:r>
            <a:r>
              <a:rPr lang="en-US" sz="2200" b="1" smtClean="0">
                <a:solidFill>
                  <a:schemeClr val="accent3">
                    <a:lumMod val="25000"/>
                  </a:schemeClr>
                </a:solidFill>
                <a:latin typeface="Abadi"/>
              </a:rPr>
              <a:t>BETWEEN</a:t>
            </a:r>
            <a:r>
              <a:rPr lang="en-US" sz="2200" smtClean="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pic>
        <p:nvPicPr>
          <p:cNvPr id="8" name="Picture 7">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3"/>
          <a:stretch>
            <a:fillRect/>
          </a:stretch>
        </p:blipFill>
        <p:spPr>
          <a:xfrm>
            <a:off x="776008" y="1589360"/>
            <a:ext cx="6124575" cy="4295775"/>
          </a:xfrm>
          <a:prstGeom prst="rect">
            <a:avLst/>
          </a:prstGeom>
        </p:spPr>
      </p:pic>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544052" y="1782981"/>
            <a:ext cx="4004479"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smtClean="0">
                <a:latin typeface="Abadi" panose="020B0604020104020204" pitchFamily="34" charset="0"/>
              </a:rPr>
              <a:t>We selected Landing outcomes and the </a:t>
            </a:r>
            <a:r>
              <a:rPr lang="en-US" sz="2000" b="1" smtClean="0">
                <a:latin typeface="Abadi" panose="020B0604020104020204" pitchFamily="34" charset="0"/>
              </a:rPr>
              <a:t>COUNT</a:t>
            </a:r>
            <a:r>
              <a:rPr lang="en-US" sz="2000" smtClean="0">
                <a:latin typeface="Abadi" panose="020B0604020104020204" pitchFamily="34" charset="0"/>
              </a:rPr>
              <a:t> of landing outcomes from the data and used the </a:t>
            </a:r>
            <a:r>
              <a:rPr lang="en-US" sz="2000" b="1" smtClean="0">
                <a:latin typeface="Abadi" panose="020B0604020104020204" pitchFamily="34" charset="0"/>
              </a:rPr>
              <a:t>WHERE</a:t>
            </a:r>
            <a:r>
              <a:rPr lang="en-US" sz="2000" smtClean="0">
                <a:latin typeface="Abadi" panose="020B0604020104020204" pitchFamily="34" charset="0"/>
              </a:rPr>
              <a:t> clause to filter for landing outcomes </a:t>
            </a:r>
            <a:r>
              <a:rPr lang="en-US" sz="2000" b="1" smtClean="0">
                <a:latin typeface="Abadi" panose="020B0604020104020204" pitchFamily="34" charset="0"/>
              </a:rPr>
              <a:t>BETWEEN</a:t>
            </a:r>
            <a:r>
              <a:rPr lang="en-US" sz="2000" smtClean="0">
                <a:latin typeface="Abadi" panose="020B0604020104020204" pitchFamily="34" charset="0"/>
              </a:rPr>
              <a:t> 2010-06-04 to 2010-03-20.</a:t>
            </a:r>
          </a:p>
          <a:p>
            <a:pPr>
              <a:spcBef>
                <a:spcPts val="1400"/>
              </a:spcBef>
            </a:pPr>
            <a:r>
              <a:rPr lang="en-US" sz="2000" smtClean="0">
                <a:latin typeface="Abadi" panose="020B0604020104020204" pitchFamily="34" charset="0"/>
              </a:rPr>
              <a:t>We applied the </a:t>
            </a:r>
            <a:r>
              <a:rPr lang="en-US" sz="2000" b="1" smtClean="0">
                <a:latin typeface="Abadi" panose="020B0604020104020204" pitchFamily="34" charset="0"/>
              </a:rPr>
              <a:t>GROUP BY </a:t>
            </a:r>
            <a:r>
              <a:rPr lang="en-US" sz="2000" smtClean="0">
                <a:latin typeface="Abadi" panose="020B0604020104020204" pitchFamily="34" charset="0"/>
              </a:rPr>
              <a:t>clause to group the landing outcomes and the </a:t>
            </a:r>
            <a:r>
              <a:rPr lang="en-US" sz="2000" b="1" smtClean="0">
                <a:latin typeface="Abadi" panose="020B0604020104020204" pitchFamily="34" charset="0"/>
              </a:rPr>
              <a:t>ORDER BY </a:t>
            </a:r>
            <a:r>
              <a:rPr lang="en-US" sz="2000" smtClean="0">
                <a:latin typeface="Abadi" panose="020B0604020104020204" pitchFamily="34" charset="0"/>
              </a:rPr>
              <a:t>clause to order the grouped landing outcome in descending order.</a:t>
            </a:r>
          </a:p>
          <a:p>
            <a:pPr>
              <a:spcBef>
                <a:spcPts val="1400"/>
              </a:spcBef>
            </a:pPr>
            <a:endParaRPr lang="en-US" sz="2000" dirty="0"/>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7" name="Content Placeholder 5">
            <a:extLst>
              <a:ext uri="{FF2B5EF4-FFF2-40B4-BE49-F238E27FC236}">
                <a16:creationId xmlns:a16="http://schemas.microsoft.com/office/drawing/2014/main" id="{470AB9A3-B553-4971-BB03-177421E4971B}"/>
              </a:ext>
            </a:extLst>
          </p:cNvPr>
          <p:cNvPicPr>
            <a:picLocks noChangeAspect="1"/>
          </p:cNvPicPr>
          <p:nvPr/>
        </p:nvPicPr>
        <p:blipFill>
          <a:blip r:embed="rId3"/>
          <a:stretch>
            <a:fillRect/>
          </a:stretch>
        </p:blipFill>
        <p:spPr>
          <a:xfrm>
            <a:off x="770011" y="1308538"/>
            <a:ext cx="10515600" cy="471703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6" name="Content Placeholder 3">
            <a:extLst>
              <a:ext uri="{FF2B5EF4-FFF2-40B4-BE49-F238E27FC236}">
                <a16:creationId xmlns:a16="http://schemas.microsoft.com/office/drawing/2014/main" id="{545859BE-C488-4415-B455-A8E223C13405}"/>
              </a:ext>
            </a:extLst>
          </p:cNvPr>
          <p:cNvPicPr>
            <a:picLocks noChangeAspect="1"/>
          </p:cNvPicPr>
          <p:nvPr/>
        </p:nvPicPr>
        <p:blipFill>
          <a:blip r:embed="rId3"/>
          <a:stretch>
            <a:fillRect/>
          </a:stretch>
        </p:blipFill>
        <p:spPr>
          <a:xfrm>
            <a:off x="770011" y="1253472"/>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6" name="Content Placeholder 3">
            <a:extLst>
              <a:ext uri="{FF2B5EF4-FFF2-40B4-BE49-F238E27FC236}">
                <a16:creationId xmlns:a16="http://schemas.microsoft.com/office/drawing/2014/main" id="{6E1784D2-4EB3-4F23-A05A-978BAA2AC218}"/>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6" name="Content Placeholder 3">
            <a:extLst>
              <a:ext uri="{FF2B5EF4-FFF2-40B4-BE49-F238E27FC236}">
                <a16:creationId xmlns:a16="http://schemas.microsoft.com/office/drawing/2014/main" id="{6073DE17-0FF5-4595-A4F2-B52421CEC018}"/>
              </a:ext>
            </a:extLst>
          </p:cNvPr>
          <p:cNvPicPr>
            <a:picLocks noChangeAspect="1"/>
          </p:cNvPicPr>
          <p:nvPr/>
        </p:nvPicPr>
        <p:blipFill>
          <a:blip r:embed="rId3"/>
          <a:stretch>
            <a:fillRect/>
          </a:stretch>
        </p:blipFill>
        <p:spPr>
          <a:xfrm>
            <a:off x="752019" y="1454291"/>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a:t>
            </a:r>
            <a:r>
              <a:rPr lang="en-US" sz="1800" dirty="0" smtClean="0">
                <a:solidFill>
                  <a:schemeClr val="accent3">
                    <a:lumMod val="25000"/>
                  </a:schemeClr>
                </a:solidFill>
                <a:latin typeface="Abadi" panose="020B0604020104020204" pitchFamily="34" charset="0"/>
              </a:rPr>
              <a:t>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smtClean="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smtClean="0">
                <a:solidFill>
                  <a:schemeClr val="accent3">
                    <a:lumMod val="25000"/>
                  </a:schemeClr>
                </a:solidFill>
                <a:latin typeface="Abadi" panose="020B0604020104020204" pitchFamily="34" charset="0"/>
              </a:rPr>
              <a:t>The factors that determine</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smtClean="0">
                <a:solidFill>
                  <a:schemeClr val="accent3">
                    <a:lumMod val="25000"/>
                  </a:schemeClr>
                </a:solidFill>
                <a:latin typeface="Abadi" panose="020B0604020104020204" pitchFamily="34" charset="0"/>
              </a:rPr>
              <a:t>The various interactions</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smtClean="0">
                <a:solidFill>
                  <a:schemeClr val="accent3">
                    <a:lumMod val="25000"/>
                  </a:schemeClr>
                </a:solidFill>
                <a:latin typeface="Abadi" panose="020B0604020104020204" pitchFamily="34" charset="0"/>
              </a:rPr>
              <a:t>The operating conditions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6" name="Content Placeholder 3">
            <a:extLst>
              <a:ext uri="{FF2B5EF4-FFF2-40B4-BE49-F238E27FC236}">
                <a16:creationId xmlns:a16="http://schemas.microsoft.com/office/drawing/2014/main" id="{6C2AB105-08B3-4384-941B-B102B9F85DF4}"/>
              </a:ext>
            </a:extLst>
          </p:cNvPr>
          <p:cNvPicPr>
            <a:picLocks noChangeAspect="1"/>
          </p:cNvPicPr>
          <p:nvPr/>
        </p:nvPicPr>
        <p:blipFill>
          <a:blip r:embed="rId3"/>
          <a:stretch>
            <a:fillRect/>
          </a:stretch>
        </p:blipFill>
        <p:spPr>
          <a:xfrm>
            <a:off x="1956846" y="1678345"/>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B49CB"/>
                </a:solidFill>
                <a:latin typeface="Abadi" panose="020B0604020104020204" pitchFamily="34" charset="0"/>
              </a:rPr>
              <a:t>Scatter plot of Payload vs Launch Outcome for all sites, with different payload selected in the range slider</a:t>
            </a:r>
          </a:p>
        </p:txBody>
      </p:sp>
      <p:pic>
        <p:nvPicPr>
          <p:cNvPr id="6"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ChangeAspect="1"/>
          </p:cNvPicPr>
          <p:nvPr/>
        </p:nvPicPr>
        <p:blipFill>
          <a:blip r:embed="rId3"/>
          <a:stretch>
            <a:fillRect/>
          </a:stretch>
        </p:blipFill>
        <p:spPr>
          <a:xfrm>
            <a:off x="838200" y="2191367"/>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a:extLst>
              <a:ext uri="{FF2B5EF4-FFF2-40B4-BE49-F238E27FC236}">
                <a16:creationId xmlns:a16="http://schemas.microsoft.com/office/drawing/2014/main" id="{4125DC3F-06C6-4F66-ADB5-43E9E2294DD9}"/>
              </a:ext>
            </a:extLst>
          </p:cNvPr>
          <p:cNvPicPr>
            <a:picLocks noChangeAspect="1"/>
          </p:cNvPicPr>
          <p:nvPr/>
        </p:nvPicPr>
        <p:blipFill>
          <a:blip r:embed="rId3"/>
          <a:stretch>
            <a:fillRect/>
          </a:stretch>
        </p:blipFill>
        <p:spPr>
          <a:xfrm>
            <a:off x="557784" y="2815221"/>
            <a:ext cx="11164824" cy="3321534"/>
          </a:xfrm>
          <a:prstGeom prst="rect">
            <a:avLst/>
          </a:prstGeom>
        </p:spPr>
      </p:pic>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924637" y="1490831"/>
            <a:ext cx="6002636" cy="164592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smtClean="0">
                <a:latin typeface="Abadi" panose="020B0604020104020204" pitchFamily="34" charset="0"/>
              </a:rPr>
              <a:t>The decision tree classifier is the model with the highest classification accuracy</a:t>
            </a:r>
          </a:p>
          <a:p>
            <a:pPr>
              <a:spcBef>
                <a:spcPts val="1400"/>
              </a:spcBef>
            </a:pPr>
            <a:endParaRPr lang="en-US" sz="1800" dirty="0"/>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6" name="Content Placeholder 4">
            <a:extLst>
              <a:ext uri="{FF2B5EF4-FFF2-40B4-BE49-F238E27FC236}">
                <a16:creationId xmlns:a16="http://schemas.microsoft.com/office/drawing/2014/main" id="{1B07C49E-AFFC-EC46-8930-E4D428F5F943}"/>
              </a:ext>
            </a:extLst>
          </p:cNvPr>
          <p:cNvSpPr txBox="1">
            <a:spLocks/>
          </p:cNvSpPr>
          <p:nvPr/>
        </p:nvSpPr>
        <p:spPr>
          <a:xfrm>
            <a:off x="770011" y="2057400"/>
            <a:ext cx="5791563"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smtClean="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6" name="Content Placeholder 3">
            <a:extLst>
              <a:ext uri="{FF2B5EF4-FFF2-40B4-BE49-F238E27FC236}">
                <a16:creationId xmlns:a16="http://schemas.microsoft.com/office/drawing/2014/main" id="{28684E62-A9F8-4E7A-AB01-78893062A1B4}"/>
              </a:ext>
            </a:extLst>
          </p:cNvPr>
          <p:cNvSpPr txBox="1">
            <a:spLocks/>
          </p:cNvSpPr>
          <p:nvPr/>
        </p:nvSpPr>
        <p:spPr>
          <a:xfrm>
            <a:off x="770011" y="1507254"/>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smtClean="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smtClean="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smtClean="0">
                <a:latin typeface="Abadi" panose="020B0604020104020204" pitchFamily="34" charset="0"/>
              </a:rPr>
              <a:t>Launch success rate started to increase in 2013 till 2020.</a:t>
            </a:r>
          </a:p>
          <a:p>
            <a:pPr>
              <a:lnSpc>
                <a:spcPct val="100000"/>
              </a:lnSpc>
              <a:spcBef>
                <a:spcPts val="1400"/>
              </a:spcBef>
            </a:pPr>
            <a:r>
              <a:rPr lang="en-US" sz="2200" smtClean="0">
                <a:solidFill>
                  <a:schemeClr val="accent3">
                    <a:lumMod val="25000"/>
                  </a:schemeClr>
                </a:solidFill>
                <a:latin typeface="Abadi" panose="020B0604020104020204" pitchFamily="34" charset="0"/>
              </a:rPr>
              <a:t>Orbits </a:t>
            </a:r>
            <a:r>
              <a:rPr lang="en-US" sz="2200" smtClean="0">
                <a:latin typeface="Abadi" panose="020B0604020104020204" pitchFamily="34" charset="0"/>
              </a:rPr>
              <a:t>ES-L1, GEO, HEO, SSO, VLEO had the most success rate.</a:t>
            </a:r>
            <a:endParaRPr lang="en-US" sz="2200" smtClean="0">
              <a:solidFill>
                <a:schemeClr val="accent3">
                  <a:lumMod val="25000"/>
                </a:schemeClr>
              </a:solidFill>
              <a:latin typeface="Abadi" panose="020B0604020104020204" pitchFamily="34" charset="0"/>
            </a:endParaRPr>
          </a:p>
          <a:p>
            <a:pPr>
              <a:lnSpc>
                <a:spcPct val="100000"/>
              </a:lnSpc>
              <a:spcBef>
                <a:spcPts val="1400"/>
              </a:spcBef>
            </a:pPr>
            <a:r>
              <a:rPr lang="en-US" sz="2200" smtClean="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smtClean="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5"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We collected data from API</a:t>
            </a:r>
          </a:p>
          <a:p>
            <a:pPr>
              <a:lnSpc>
                <a:spcPct val="120000"/>
              </a:lnSpc>
              <a:spcBef>
                <a:spcPts val="1400"/>
              </a:spcBef>
            </a:pPr>
            <a:r>
              <a:rPr lang="en-US" sz="8800" dirty="0" smtClean="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One-hot </a:t>
            </a:r>
            <a:r>
              <a:rPr lang="en-US" sz="7600" dirty="0">
                <a:solidFill>
                  <a:schemeClr val="bg2">
                    <a:lumMod val="50000"/>
                  </a:schemeClr>
                </a:solidFill>
                <a:latin typeface="Abadi"/>
              </a:rPr>
              <a:t>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We build and tune</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7" name="Content Placeholder 4">
            <a:extLst>
              <a:ext uri="{FF2B5EF4-FFF2-40B4-BE49-F238E27FC236}">
                <a16:creationId xmlns:a16="http://schemas.microsoft.com/office/drawing/2014/main" id="{1B07C49E-AFFC-EC46-8930-E4D428F5F943}"/>
              </a:ext>
            </a:extLst>
          </p:cNvPr>
          <p:cNvSpPr txBox="1">
            <a:spLocks/>
          </p:cNvSpPr>
          <p:nvPr/>
        </p:nvSpPr>
        <p:spPr>
          <a:xfrm>
            <a:off x="770011" y="1403131"/>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smtClean="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smtClean="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smtClean="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lgn="just">
              <a:lnSpc>
                <a:spcPct val="100000"/>
              </a:lnSpc>
              <a:spcBef>
                <a:spcPts val="1400"/>
              </a:spcBef>
              <a:buFontTx/>
              <a:buChar char="-"/>
            </a:pPr>
            <a:r>
              <a:rPr lang="en-US" sz="1900" smtClean="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smtClean="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smtClean="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lvl="1">
              <a:lnSpc>
                <a:spcPct val="100000"/>
              </a:lnSpc>
              <a:spcBef>
                <a:spcPts val="1400"/>
              </a:spcBef>
              <a:buFontTx/>
              <a:buChar char="-"/>
            </a:pPr>
            <a:endParaRPr lang="en-US" sz="1800" smtClean="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 Placeholder 2">
            <a:extLst>
              <a:ext uri="{FF2B5EF4-FFF2-40B4-BE49-F238E27FC236}">
                <a16:creationId xmlns:a16="http://schemas.microsoft.com/office/drawing/2014/main" id="{AB0AB2AC-B7E6-6849-9AE9-697369407F8F}"/>
              </a:ext>
            </a:extLst>
          </p:cNvPr>
          <p:cNvSpPr txBox="1">
            <a:spLocks/>
          </p:cNvSpPr>
          <p:nvPr/>
        </p:nvSpPr>
        <p:spPr>
          <a:xfrm>
            <a:off x="820738" y="1800225"/>
            <a:ext cx="4640263" cy="42259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 used the get request to the </a:t>
            </a:r>
            <a:r>
              <a:rPr lang="en-US" sz="2200" dirty="0" err="1" smtClean="0">
                <a:solidFill>
                  <a:schemeClr val="accent3">
                    <a:lumMod val="25000"/>
                  </a:schemeClr>
                </a:solidFill>
                <a:latin typeface="Abadi" panose="020B0604020104020204" pitchFamily="34" charset="0"/>
              </a:rPr>
              <a:t>SpaceX</a:t>
            </a:r>
            <a:r>
              <a:rPr lang="en-US" sz="2200" dirty="0" smtClean="0">
                <a:solidFill>
                  <a:schemeClr val="accent3">
                    <a:lumMod val="25000"/>
                  </a:schemeClr>
                </a:solidFill>
                <a:latin typeface="Abadi" panose="020B0604020104020204" pitchFamily="34" charset="0"/>
              </a:rPr>
              <a:t> API to collect data, clean the requested data and did some basic data wrangling and formatting.</a:t>
            </a:r>
            <a:endParaRPr lang="en-US" sz="2200" dirty="0" smtClean="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link to the notebook </a:t>
            </a:r>
            <a:r>
              <a:rPr lang="en-US" sz="2200" dirty="0">
                <a:solidFill>
                  <a:schemeClr val="accent3">
                    <a:lumMod val="25000"/>
                  </a:schemeClr>
                </a:solidFill>
                <a:latin typeface="Abadi" panose="020B0604020104020204" pitchFamily="34" charset="0"/>
              </a:rPr>
              <a:t>is https://github.com/Santhosh-Kumar-02/spacex-pj/blob/main/Data%20Collection%20API.ipynb</a:t>
            </a:r>
            <a:endParaRPr lang="en-US" dirty="0" smtClean="0"/>
          </a:p>
          <a:p>
            <a:endParaRPr lang="en-US" dirty="0"/>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AB0AB2AC-B7E6-6849-9AE9-697369407F8F}"/>
              </a:ext>
            </a:extLst>
          </p:cNvPr>
          <p:cNvSpPr txBox="1">
            <a:spLocks/>
          </p:cNvSpPr>
          <p:nvPr/>
        </p:nvSpPr>
        <p:spPr>
          <a:xfrm>
            <a:off x="820738" y="1477108"/>
            <a:ext cx="4655614" cy="468984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a:rPr>
              <a:t>We applied web scrapping to </a:t>
            </a:r>
            <a:r>
              <a:rPr lang="en-US" sz="2200" dirty="0" err="1" smtClean="0">
                <a:solidFill>
                  <a:schemeClr val="accent3">
                    <a:lumMod val="25000"/>
                  </a:schemeClr>
                </a:solidFill>
                <a:latin typeface="Abadi"/>
              </a:rPr>
              <a:t>webscrap</a:t>
            </a:r>
            <a:r>
              <a:rPr lang="en-US" sz="2200" dirty="0" smtClean="0">
                <a:solidFill>
                  <a:schemeClr val="accent3">
                    <a:lumMod val="25000"/>
                  </a:schemeClr>
                </a:solidFill>
                <a:latin typeface="Abadi"/>
              </a:rPr>
              <a:t> Falcon 9 launch records with </a:t>
            </a:r>
            <a:r>
              <a:rPr lang="en-US" sz="2200" dirty="0" err="1" smtClean="0">
                <a:solidFill>
                  <a:schemeClr val="accent3">
                    <a:lumMod val="25000"/>
                  </a:schemeClr>
                </a:solidFill>
                <a:latin typeface="Abadi"/>
              </a:rPr>
              <a:t>BeautifulSoup</a:t>
            </a:r>
            <a:r>
              <a:rPr lang="en-US" sz="2200" dirty="0" smtClean="0">
                <a:solidFill>
                  <a:schemeClr val="accent3">
                    <a:lumMod val="25000"/>
                  </a:schemeClr>
                </a:solidFill>
                <a:latin typeface="Abadi"/>
              </a:rPr>
              <a:t> </a:t>
            </a:r>
          </a:p>
          <a:p>
            <a:pPr>
              <a:lnSpc>
                <a:spcPct val="100000"/>
              </a:lnSpc>
              <a:spcBef>
                <a:spcPts val="1400"/>
              </a:spcBef>
            </a:pPr>
            <a:r>
              <a:rPr lang="en-US" sz="2200" dirty="0" smtClean="0">
                <a:solidFill>
                  <a:schemeClr val="accent3">
                    <a:lumMod val="25000"/>
                  </a:schemeClr>
                </a:solidFill>
                <a:latin typeface="Abadi"/>
              </a:rPr>
              <a:t>We parsed the table and converted it into a pandas </a:t>
            </a:r>
            <a:r>
              <a:rPr lang="en-US" sz="2200" dirty="0" err="1" smtClean="0">
                <a:solidFill>
                  <a:schemeClr val="accent3">
                    <a:lumMod val="25000"/>
                  </a:schemeClr>
                </a:solidFill>
                <a:latin typeface="Abadi"/>
              </a:rPr>
              <a:t>dataframe</a:t>
            </a:r>
            <a:r>
              <a:rPr lang="en-US" sz="2200" dirty="0" smtClean="0">
                <a:solidFill>
                  <a:schemeClr val="accent3">
                    <a:lumMod val="25000"/>
                  </a:schemeClr>
                </a:solidFill>
                <a:latin typeface="Abadi"/>
              </a:rPr>
              <a:t>.</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link to the notebook </a:t>
            </a:r>
            <a:r>
              <a:rPr lang="en-US" sz="2200" dirty="0">
                <a:solidFill>
                  <a:schemeClr val="accent3">
                    <a:lumMod val="25000"/>
                  </a:schemeClr>
                </a:solidFill>
                <a:latin typeface="Abadi" panose="020B0604020104020204" pitchFamily="34" charset="0"/>
              </a:rPr>
              <a:t>is https://github.com/Santhosh-Kumar-02/spacex-pj/blob/main/Data%20Collection%20with%20Web%20Scraping.ipynb</a:t>
            </a:r>
          </a:p>
        </p:txBody>
      </p:sp>
      <p:pic>
        <p:nvPicPr>
          <p:cNvPr id="8" name="Picture 7">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dcmitype/"/>
    <ds:schemaRef ds:uri="http://purl.org/dc/elements/1.1/"/>
    <ds:schemaRef ds:uri="155be751-a274-42e8-93fb-f39d3b9bccc8"/>
    <ds:schemaRef ds:uri="f80a141d-92ca-4d3d-9308-f7e7b1d44ce8"/>
    <ds:schemaRef ds:uri="http://www.w3.org/XML/1998/namespace"/>
    <ds:schemaRef ds:uri="http://schemas.microsoft.com/office/2006/documentManagement/types"/>
    <ds:schemaRef ds:uri="http://purl.org/dc/terms/"/>
    <ds:schemaRef ds:uri="http://schemas.microsoft.com/office/2006/metadata/properti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136</TotalTime>
  <Words>1599</Words>
  <Application>Microsoft Office PowerPoint</Application>
  <PresentationFormat>Widescreen</PresentationFormat>
  <Paragraphs>212</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Santhosh Kumar</cp:lastModifiedBy>
  <cp:revision>205</cp:revision>
  <dcterms:created xsi:type="dcterms:W3CDTF">2021-04-29T18:58:34Z</dcterms:created>
  <dcterms:modified xsi:type="dcterms:W3CDTF">2023-03-12T12:28:37Z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